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92591"/>
            <a:ext cx="9144000" cy="1494349"/>
          </a:xfrm>
        </p:spPr>
        <p:txBody>
          <a:bodyPr anchor="b">
            <a:noAutofit/>
          </a:bodyPr>
          <a:lstStyle>
            <a:lvl1pPr algn="ctr">
              <a:defRPr sz="5867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79015"/>
            <a:ext cx="9144000" cy="468517"/>
          </a:xfrm>
        </p:spPr>
        <p:txBody>
          <a:bodyPr>
            <a:normAutofit/>
          </a:bodyPr>
          <a:lstStyle>
            <a:lvl1pPr marL="0" indent="0" algn="ctr">
              <a:buNone/>
              <a:defRPr sz="2133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72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657681"/>
            <a:ext cx="10261600" cy="3542641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11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502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four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23-34FD-45C2-BF5C-1CE81ABF15BC}" type="datetimeFigureOut">
              <a:rPr lang="bg-BG" smtClean="0"/>
              <a:t>21.6.2025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B870-EA49-4FF2-AF29-1078F83B15B7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736600"/>
            <a:ext cx="10261600" cy="9540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3024222"/>
            <a:ext cx="3176493" cy="523309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5200" y="2504384"/>
            <a:ext cx="3176493" cy="523309"/>
          </a:xfrm>
        </p:spPr>
        <p:txBody>
          <a:bodyPr>
            <a:noAutofit/>
          </a:bodyPr>
          <a:lstStyle>
            <a:lvl1pPr marL="0" indent="0" algn="ctr">
              <a:buNone/>
              <a:defRPr sz="3067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41275" y="1763603"/>
            <a:ext cx="1024344" cy="523309"/>
          </a:xfrm>
        </p:spPr>
        <p:txBody>
          <a:bodyPr>
            <a:noAutofit/>
          </a:bodyPr>
          <a:lstStyle>
            <a:lvl1pPr marL="0" indent="0" algn="ctr">
              <a:buNone/>
              <a:defRPr sz="3333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507753" y="3024222"/>
            <a:ext cx="3176495" cy="523309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507753" y="2504384"/>
            <a:ext cx="3176495" cy="523309"/>
          </a:xfrm>
        </p:spPr>
        <p:txBody>
          <a:bodyPr>
            <a:noAutofit/>
          </a:bodyPr>
          <a:lstStyle>
            <a:lvl1pPr marL="0" indent="0" algn="ctr">
              <a:buNone/>
              <a:defRPr sz="3067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616776" y="1763603"/>
            <a:ext cx="958448" cy="523309"/>
          </a:xfrm>
        </p:spPr>
        <p:txBody>
          <a:bodyPr>
            <a:noAutofit/>
          </a:bodyPr>
          <a:lstStyle>
            <a:lvl1pPr marL="0" indent="0" algn="ctr">
              <a:buNone/>
              <a:defRPr sz="3333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07750" y="5384686"/>
            <a:ext cx="3176495" cy="523309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07750" y="4864848"/>
            <a:ext cx="3176495" cy="523309"/>
          </a:xfrm>
        </p:spPr>
        <p:txBody>
          <a:bodyPr>
            <a:noAutofit/>
          </a:bodyPr>
          <a:lstStyle>
            <a:lvl1pPr marL="0" indent="0" algn="ctr">
              <a:buNone/>
              <a:defRPr sz="3067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616773" y="4137190"/>
            <a:ext cx="958448" cy="523309"/>
          </a:xfrm>
        </p:spPr>
        <p:txBody>
          <a:bodyPr>
            <a:noAutofit/>
          </a:bodyPr>
          <a:lstStyle>
            <a:lvl1pPr marL="0" indent="0" algn="ctr">
              <a:buNone/>
              <a:defRPr sz="3333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65200" y="5384686"/>
            <a:ext cx="3176493" cy="523309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965200" y="4864848"/>
            <a:ext cx="3176493" cy="523309"/>
          </a:xfrm>
        </p:spPr>
        <p:txBody>
          <a:bodyPr>
            <a:noAutofit/>
          </a:bodyPr>
          <a:lstStyle>
            <a:lvl1pPr marL="0" indent="0" algn="ctr">
              <a:buNone/>
              <a:defRPr sz="3067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2041275" y="4137190"/>
            <a:ext cx="1024344" cy="523309"/>
          </a:xfrm>
        </p:spPr>
        <p:txBody>
          <a:bodyPr>
            <a:noAutofit/>
          </a:bodyPr>
          <a:lstStyle>
            <a:lvl1pPr marL="0" indent="0" algn="ctr">
              <a:buNone/>
              <a:defRPr sz="3333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5A5E3BD-D36D-462B-9931-D9195B69015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050306" y="3024222"/>
            <a:ext cx="3176495" cy="523309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1EAF7C4-F68C-4E82-B6FB-632C5315F16C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8050306" y="2504384"/>
            <a:ext cx="3176495" cy="523309"/>
          </a:xfrm>
        </p:spPr>
        <p:txBody>
          <a:bodyPr>
            <a:noAutofit/>
          </a:bodyPr>
          <a:lstStyle>
            <a:lvl1pPr marL="0" indent="0" algn="ctr">
              <a:buNone/>
              <a:defRPr sz="3067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D37443-42DE-4EB8-B028-2A4A05A5441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9126380" y="1783506"/>
            <a:ext cx="1024347" cy="523309"/>
          </a:xfrm>
        </p:spPr>
        <p:txBody>
          <a:bodyPr>
            <a:noAutofit/>
          </a:bodyPr>
          <a:lstStyle>
            <a:lvl1pPr marL="0" indent="0" algn="ctr">
              <a:buNone/>
              <a:defRPr sz="3333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3ED8247-8A60-4F97-9516-3B9C037C6EE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050303" y="5384686"/>
            <a:ext cx="3176495" cy="523309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EF99B9-D30D-41AE-B8A8-8B2890B3058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8050303" y="4864848"/>
            <a:ext cx="3176495" cy="523309"/>
          </a:xfrm>
        </p:spPr>
        <p:txBody>
          <a:bodyPr>
            <a:noAutofit/>
          </a:bodyPr>
          <a:lstStyle>
            <a:lvl1pPr marL="0" indent="0" algn="ctr">
              <a:buNone/>
              <a:defRPr sz="3067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F6ABCAC-9A16-43FC-8462-46F5D05EA13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9126377" y="4130846"/>
            <a:ext cx="1024347" cy="523309"/>
          </a:xfrm>
        </p:spPr>
        <p:txBody>
          <a:bodyPr>
            <a:noAutofit/>
          </a:bodyPr>
          <a:lstStyle>
            <a:lvl1pPr marL="0" indent="0" algn="ctr">
              <a:buNone/>
              <a:defRPr sz="3333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2476038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0567" y="4500327"/>
            <a:ext cx="3259387" cy="788503"/>
          </a:xfrm>
        </p:spPr>
        <p:txBody>
          <a:bodyPr>
            <a:noAutofit/>
          </a:bodyPr>
          <a:lstStyle>
            <a:lvl1pPr marL="0" indent="0" algn="ctr">
              <a:buNone/>
              <a:defRPr sz="1867"/>
            </a:lvl1pPr>
            <a:lvl2pPr algn="ctr">
              <a:defRPr sz="1867"/>
            </a:lvl2pPr>
            <a:lvl3pPr algn="ctr">
              <a:defRPr sz="1867"/>
            </a:lvl3pPr>
            <a:lvl4pPr algn="ctr">
              <a:defRPr sz="1867"/>
            </a:lvl4pPr>
            <a:lvl5pPr algn="ctr">
              <a:defRPr sz="1867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236" y="4500327"/>
            <a:ext cx="3259387" cy="788503"/>
          </a:xfrm>
        </p:spPr>
        <p:txBody>
          <a:bodyPr>
            <a:noAutofit/>
          </a:bodyPr>
          <a:lstStyle>
            <a:lvl1pPr marL="0" indent="0" algn="ctr">
              <a:buNone/>
              <a:defRPr sz="1867"/>
            </a:lvl1pPr>
            <a:lvl2pPr algn="ctr">
              <a:defRPr sz="1867"/>
            </a:lvl2pPr>
            <a:lvl3pPr algn="ctr">
              <a:defRPr sz="1867"/>
            </a:lvl3pPr>
            <a:lvl4pPr algn="ctr">
              <a:defRPr sz="1867"/>
            </a:lvl4pPr>
            <a:lvl5pPr algn="ctr">
              <a:defRPr sz="1867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09373" y="3887482"/>
            <a:ext cx="3021777" cy="523309"/>
          </a:xfrm>
        </p:spPr>
        <p:txBody>
          <a:bodyPr>
            <a:noAutofit/>
          </a:bodyPr>
          <a:lstStyle>
            <a:lvl1pPr marL="0" indent="0" algn="ctr">
              <a:buNone/>
              <a:defRPr sz="3067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99042" y="3885244"/>
            <a:ext cx="3021777" cy="523309"/>
          </a:xfrm>
        </p:spPr>
        <p:txBody>
          <a:bodyPr>
            <a:noAutofit/>
          </a:bodyPr>
          <a:lstStyle>
            <a:lvl1pPr marL="0" indent="0" algn="ctr">
              <a:buNone/>
              <a:defRPr sz="3067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869905" y="4500327"/>
            <a:ext cx="3259387" cy="788503"/>
          </a:xfrm>
        </p:spPr>
        <p:txBody>
          <a:bodyPr>
            <a:noAutofit/>
          </a:bodyPr>
          <a:lstStyle>
            <a:lvl1pPr marL="0" indent="0" algn="ctr">
              <a:buNone/>
              <a:defRPr sz="1867"/>
            </a:lvl1pPr>
            <a:lvl2pPr algn="ctr">
              <a:defRPr sz="1867"/>
            </a:lvl2pPr>
            <a:lvl3pPr algn="ctr">
              <a:defRPr sz="1867"/>
            </a:lvl3pPr>
            <a:lvl4pPr algn="ctr">
              <a:defRPr sz="1867"/>
            </a:lvl4pPr>
            <a:lvl5pPr algn="ctr">
              <a:defRPr sz="1867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988712" y="3879711"/>
            <a:ext cx="3021777" cy="523309"/>
          </a:xfrm>
        </p:spPr>
        <p:txBody>
          <a:bodyPr>
            <a:noAutofit/>
          </a:bodyPr>
          <a:lstStyle>
            <a:lvl1pPr marL="0" indent="0" algn="ctr">
              <a:buNone/>
              <a:defRPr sz="3067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1516384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23-34FD-45C2-BF5C-1CE81ABF15BC}" type="datetimeFigureOut">
              <a:rPr lang="bg-BG" smtClean="0"/>
              <a:t>21.6.2025 г.</a:t>
            </a:fld>
            <a:endParaRPr lang="bg-BG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B870-EA49-4FF2-AF29-1078F83B15B7}" type="slidenum">
              <a:rPr lang="bg-BG" smtClean="0"/>
              <a:t>‹#›</a:t>
            </a:fld>
            <a:endParaRPr lang="bg-B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736600"/>
            <a:ext cx="10261600" cy="9540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23-34FD-45C2-BF5C-1CE81ABF15BC}" type="datetimeFigureOut">
              <a:rPr lang="bg-BG" smtClean="0"/>
              <a:t>21.6.2025 г.</a:t>
            </a:fld>
            <a:endParaRPr lang="bg-BG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B870-EA49-4FF2-AF29-1078F83B15B7}" type="slidenum">
              <a:rPr lang="bg-BG" smtClean="0"/>
              <a:t>‹#›</a:t>
            </a:fld>
            <a:endParaRPr lang="bg-B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736600"/>
            <a:ext cx="10261600" cy="9540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95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E1D23-34FD-45C2-BF5C-1CE81ABF15BC}" type="datetimeFigureOut">
              <a:rPr lang="bg-BG" smtClean="0"/>
              <a:t>21.6.2025 г.</a:t>
            </a:fld>
            <a:endParaRPr lang="bg-BG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B870-EA49-4FF2-AF29-1078F83B15B7}" type="slidenum">
              <a:rPr lang="bg-BG" smtClean="0"/>
              <a:t>‹#›</a:t>
            </a:fld>
            <a:endParaRPr lang="bg-B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736600"/>
            <a:ext cx="10261600" cy="9540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690689"/>
            <a:ext cx="10261600" cy="4430712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  <a:latin typeface="Raleway" pitchFamily="2" charset="0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6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C77C-9605-4FAE-AC0A-22A7D342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047306"/>
            <a:ext cx="10261600" cy="1229852"/>
          </a:xfrm>
        </p:spPr>
        <p:txBody>
          <a:bodyPr>
            <a:noAutofit/>
          </a:bodyPr>
          <a:lstStyle>
            <a:lvl1pPr algn="ctr">
              <a:defRPr sz="88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6" name="Google Shape;135;p24">
            <a:extLst>
              <a:ext uri="{FF2B5EF4-FFF2-40B4-BE49-F238E27FC236}">
                <a16:creationId xmlns:a16="http://schemas.microsoft.com/office/drawing/2014/main" id="{651A2E26-AA59-4BEA-B8D5-AB7940BBE046}"/>
              </a:ext>
            </a:extLst>
          </p:cNvPr>
          <p:cNvSpPr txBox="1"/>
          <p:nvPr/>
        </p:nvSpPr>
        <p:spPr>
          <a:xfrm>
            <a:off x="2947600" y="4864820"/>
            <a:ext cx="62916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6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6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6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6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E841DF3-0C34-48E1-B17F-1B859283C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59980" y="2398450"/>
            <a:ext cx="4472040" cy="17016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67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1653534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351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bg-BG"/>
              <a:t>Редакт. стил загл. образец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5013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ка разд.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5127855" y="328065"/>
            <a:ext cx="7392211" cy="673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0" y="3785268"/>
            <a:ext cx="10261600" cy="864736"/>
          </a:xfrm>
        </p:spPr>
        <p:txBody>
          <a:bodyPr anchor="b">
            <a:noAutofit/>
          </a:bodyPr>
          <a:lstStyle>
            <a:lvl1pPr algn="ctr">
              <a:defRPr sz="6667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200" y="4771061"/>
            <a:ext cx="10261600" cy="364299"/>
          </a:xfrm>
        </p:spPr>
        <p:txBody>
          <a:bodyPr>
            <a:noAutofit/>
          </a:bodyPr>
          <a:lstStyle>
            <a:lvl1pPr marL="0" indent="0" algn="ctr">
              <a:buNone/>
              <a:defRPr sz="2133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18911" y="2100332"/>
            <a:ext cx="1954179" cy="972400"/>
          </a:xfrm>
        </p:spPr>
        <p:txBody>
          <a:bodyPr>
            <a:noAutofit/>
          </a:bodyPr>
          <a:lstStyle>
            <a:lvl1pPr marL="0" indent="0" algn="ctr">
              <a:buNone/>
              <a:defRPr sz="6667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154569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  <a:latin typeface="Raleway" pitchFamily="2" charset="0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3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7023858" y="2831850"/>
            <a:ext cx="5168143" cy="40261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0342" y="4538860"/>
            <a:ext cx="3796349" cy="1256905"/>
          </a:xfrm>
        </p:spPr>
        <p:txBody>
          <a:bodyPr>
            <a:noAutofit/>
          </a:bodyPr>
          <a:lstStyle>
            <a:lvl1pPr marL="0" indent="0" algn="ctr">
              <a:buNone/>
              <a:defRPr sz="1867"/>
            </a:lvl1pPr>
            <a:lvl2pPr algn="ctr">
              <a:defRPr sz="1867"/>
            </a:lvl2pPr>
            <a:lvl3pPr algn="ctr">
              <a:defRPr sz="1867"/>
            </a:lvl3pPr>
            <a:lvl4pPr algn="ctr">
              <a:defRPr sz="1867"/>
            </a:lvl4pPr>
            <a:lvl5pPr algn="ctr">
              <a:defRPr sz="1867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5307" y="4538860"/>
            <a:ext cx="3796355" cy="1256905"/>
          </a:xfrm>
        </p:spPr>
        <p:txBody>
          <a:bodyPr>
            <a:noAutofit/>
          </a:bodyPr>
          <a:lstStyle>
            <a:lvl1pPr marL="0" indent="0" algn="ctr">
              <a:buNone/>
              <a:defRPr sz="1867"/>
            </a:lvl1pPr>
            <a:lvl2pPr algn="ctr">
              <a:defRPr sz="1867"/>
            </a:lvl2pPr>
            <a:lvl3pPr algn="ctr">
              <a:defRPr sz="1867"/>
            </a:lvl3pPr>
            <a:lvl4pPr algn="ctr">
              <a:defRPr sz="1867"/>
            </a:lvl4pPr>
            <a:lvl5pPr algn="ctr">
              <a:defRPr sz="1867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18784" y="3867244"/>
            <a:ext cx="4579464" cy="523309"/>
          </a:xfrm>
        </p:spPr>
        <p:txBody>
          <a:bodyPr>
            <a:noAutofit/>
          </a:bodyPr>
          <a:lstStyle>
            <a:lvl1pPr marL="0" indent="0" algn="ctr">
              <a:buNone/>
              <a:defRPr sz="3067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493752" y="3867244"/>
            <a:ext cx="4579467" cy="523309"/>
          </a:xfrm>
        </p:spPr>
        <p:txBody>
          <a:bodyPr>
            <a:noAutofit/>
          </a:bodyPr>
          <a:lstStyle>
            <a:lvl1pPr marL="0" indent="0" algn="ctr">
              <a:buNone/>
              <a:defRPr sz="3067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216577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5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5201" y="2889662"/>
            <a:ext cx="5632244" cy="3231047"/>
          </a:xfrm>
        </p:spPr>
        <p:txBody>
          <a:bodyPr anchor="ctr">
            <a:normAutofit/>
          </a:bodyPr>
          <a:lstStyle>
            <a:lvl1pPr marL="0" indent="0">
              <a:buNone/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736600"/>
            <a:ext cx="5632244" cy="1780969"/>
          </a:xfrm>
        </p:spPr>
        <p:txBody>
          <a:bodyPr>
            <a:noAutofit/>
          </a:bodyPr>
          <a:lstStyle>
            <a:lvl1pPr algn="l">
              <a:defRPr sz="4667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7681"/>
            <a:ext cx="10515600" cy="3542641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45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0" y="7366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200" y="23368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160476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0" y="1297858"/>
            <a:ext cx="4472040" cy="2067233"/>
          </a:xfrm>
        </p:spPr>
        <p:txBody>
          <a:bodyPr anchor="b">
            <a:noAutofit/>
          </a:bodyPr>
          <a:lstStyle>
            <a:lvl1pPr>
              <a:defRPr sz="4667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0" y="992188"/>
            <a:ext cx="51308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5200" y="3617651"/>
            <a:ext cx="4472040" cy="1495123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380721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5200" y="736600"/>
            <a:ext cx="10261600" cy="95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200" y="1825626"/>
            <a:ext cx="10261600" cy="4295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5200" y="6356351"/>
            <a:ext cx="2616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E1D23-34FD-45C2-BF5C-1CE81ABF15BC}" type="datetimeFigureOut">
              <a:rPr lang="bg-BG" smtClean="0"/>
              <a:t>21.6.2025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616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0B870-EA49-4FF2-AF29-1078F83B15B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93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667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67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42603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3924B63-D70B-C8B9-6518-D4FA09E0E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 err="1"/>
              <a:t>Ардуино</a:t>
            </a:r>
            <a:r>
              <a:rPr lang="bg-BG" noProof="0" dirty="0"/>
              <a:t> Сонар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B439F4B-C486-2F6C-E6E7-118C9735F0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noProof="0" dirty="0"/>
              <a:t>Изготвили: Денис Ангелов и Филип Бакалов</a:t>
            </a:r>
          </a:p>
        </p:txBody>
      </p:sp>
    </p:spTree>
    <p:extLst>
      <p:ext uri="{BB962C8B-B14F-4D97-AF65-F5344CB8AC3E}">
        <p14:creationId xmlns:p14="http://schemas.microsoft.com/office/powerpoint/2010/main" val="145171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 descr="Green abstract technology background">
            <a:extLst>
              <a:ext uri="{FF2B5EF4-FFF2-40B4-BE49-F238E27FC236}">
                <a16:creationId xmlns:a16="http://schemas.microsoft.com/office/drawing/2014/main" id="{B754448B-8446-A004-CC04-E81C2AFA2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" y="0"/>
            <a:ext cx="12179522" cy="685800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A388AEC-EC60-FB5A-B559-EC00B8C65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613" y="4679779"/>
            <a:ext cx="7155426" cy="824967"/>
          </a:xfrm>
        </p:spPr>
        <p:txBody>
          <a:bodyPr/>
          <a:lstStyle/>
          <a:p>
            <a:r>
              <a:rPr lang="bg-BG" dirty="0"/>
              <a:t>Благодаря за вниманието!</a:t>
            </a:r>
          </a:p>
        </p:txBody>
      </p:sp>
      <p:pic>
        <p:nvPicPr>
          <p:cNvPr id="4" name="Картина 3" descr="Картина, която съдържа анимирана рисунка, екранна снимк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111BE1C3-0204-8BEF-DF42-671A973A9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5" y="3514376"/>
            <a:ext cx="2069889" cy="3485837"/>
          </a:xfrm>
          <a:prstGeom prst="rect">
            <a:avLst/>
          </a:prstGeom>
        </p:spPr>
      </p:pic>
      <p:pic>
        <p:nvPicPr>
          <p:cNvPr id="6" name="Картина 5" descr="Картина, която съдържа анимирана рисунка, играчк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88DD463E-DDE0-E9FD-8DEF-00A5C21F4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504" y="3706957"/>
            <a:ext cx="3560653" cy="31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AA6550B-7AB9-4DB5-1016-4E10A5CB2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406787"/>
            <a:ext cx="10261600" cy="954088"/>
          </a:xfrm>
        </p:spPr>
        <p:txBody>
          <a:bodyPr/>
          <a:lstStyle/>
          <a:p>
            <a:r>
              <a:rPr lang="bg-BG" noProof="0" dirty="0"/>
              <a:t>Съдържание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CD8093E1-C2A1-41EB-3ACB-C5A113B290F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0" y="2421317"/>
            <a:ext cx="3176493" cy="523309"/>
          </a:xfrm>
        </p:spPr>
        <p:txBody>
          <a:bodyPr/>
          <a:lstStyle/>
          <a:p>
            <a:r>
              <a:rPr lang="bg-BG" noProof="0" dirty="0"/>
              <a:t>Описание на проекта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3DA13D42-C198-F14E-4B49-A85C676C12F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076075" y="1680536"/>
            <a:ext cx="1024344" cy="523309"/>
          </a:xfrm>
        </p:spPr>
        <p:txBody>
          <a:bodyPr/>
          <a:lstStyle/>
          <a:p>
            <a:r>
              <a:rPr lang="bg-BG" noProof="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7" name="Текстов контейнер 6">
            <a:extLst>
              <a:ext uri="{FF2B5EF4-FFF2-40B4-BE49-F238E27FC236}">
                <a16:creationId xmlns:a16="http://schemas.microsoft.com/office/drawing/2014/main" id="{2ADBB206-BB71-7071-2F63-9C5283DDBAD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141693" y="2210624"/>
            <a:ext cx="3176495" cy="523309"/>
          </a:xfrm>
        </p:spPr>
        <p:txBody>
          <a:bodyPr/>
          <a:lstStyle/>
          <a:p>
            <a:r>
              <a:rPr lang="bg-BG" noProof="0" dirty="0"/>
              <a:t>Блокова схема</a:t>
            </a:r>
          </a:p>
        </p:txBody>
      </p:sp>
      <p:sp>
        <p:nvSpPr>
          <p:cNvPr id="8" name="Текстов контейнер 7">
            <a:extLst>
              <a:ext uri="{FF2B5EF4-FFF2-40B4-BE49-F238E27FC236}">
                <a16:creationId xmlns:a16="http://schemas.microsoft.com/office/drawing/2014/main" id="{000941AE-62C1-9FA2-B818-47AE5BC430C2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250716" y="1469843"/>
            <a:ext cx="958448" cy="523309"/>
          </a:xfrm>
        </p:spPr>
        <p:txBody>
          <a:bodyPr/>
          <a:lstStyle/>
          <a:p>
            <a:r>
              <a:rPr lang="bg-BG" noProof="0" dirty="0">
                <a:solidFill>
                  <a:srgbClr val="92D050"/>
                </a:solidFill>
              </a:rPr>
              <a:t>2</a:t>
            </a:r>
          </a:p>
        </p:txBody>
      </p:sp>
      <p:sp>
        <p:nvSpPr>
          <p:cNvPr id="10" name="Текстов контейнер 9">
            <a:extLst>
              <a:ext uri="{FF2B5EF4-FFF2-40B4-BE49-F238E27FC236}">
                <a16:creationId xmlns:a16="http://schemas.microsoft.com/office/drawing/2014/main" id="{EF9F20B8-77F0-1707-3FF7-81B947A292A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06230" y="4884315"/>
            <a:ext cx="3176495" cy="523309"/>
          </a:xfrm>
        </p:spPr>
        <p:txBody>
          <a:bodyPr/>
          <a:lstStyle/>
          <a:p>
            <a:r>
              <a:rPr lang="bg-BG" noProof="0" dirty="0"/>
              <a:t>Функционалност на кода</a:t>
            </a:r>
          </a:p>
        </p:txBody>
      </p:sp>
      <p:sp>
        <p:nvSpPr>
          <p:cNvPr id="11" name="Текстов контейнер 10">
            <a:extLst>
              <a:ext uri="{FF2B5EF4-FFF2-40B4-BE49-F238E27FC236}">
                <a16:creationId xmlns:a16="http://schemas.microsoft.com/office/drawing/2014/main" id="{AD71EB3B-6939-87DD-B601-466EE16A500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15256" y="4156657"/>
            <a:ext cx="958448" cy="523309"/>
          </a:xfrm>
        </p:spPr>
        <p:txBody>
          <a:bodyPr/>
          <a:lstStyle/>
          <a:p>
            <a:r>
              <a:rPr lang="bg-BG" noProof="0" dirty="0">
                <a:solidFill>
                  <a:srgbClr val="92D050"/>
                </a:solidFill>
              </a:rPr>
              <a:t>5</a:t>
            </a:r>
          </a:p>
        </p:txBody>
      </p:sp>
      <p:sp>
        <p:nvSpPr>
          <p:cNvPr id="13" name="Текстов контейнер 12">
            <a:extLst>
              <a:ext uri="{FF2B5EF4-FFF2-40B4-BE49-F238E27FC236}">
                <a16:creationId xmlns:a16="http://schemas.microsoft.com/office/drawing/2014/main" id="{08D740B4-C794-4794-204E-1B16F7C336A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367834" y="3820844"/>
            <a:ext cx="3176493" cy="523309"/>
          </a:xfrm>
        </p:spPr>
        <p:txBody>
          <a:bodyPr/>
          <a:lstStyle/>
          <a:p>
            <a:r>
              <a:rPr lang="bg-BG" noProof="0" dirty="0"/>
              <a:t>Списък на съставните части</a:t>
            </a:r>
          </a:p>
        </p:txBody>
      </p:sp>
      <p:sp>
        <p:nvSpPr>
          <p:cNvPr id="14" name="Текстов контейнер 13">
            <a:extLst>
              <a:ext uri="{FF2B5EF4-FFF2-40B4-BE49-F238E27FC236}">
                <a16:creationId xmlns:a16="http://schemas.microsoft.com/office/drawing/2014/main" id="{C2B8AD15-6E7D-EED7-A9BA-FFCEC701B0D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5443909" y="3093186"/>
            <a:ext cx="1024344" cy="523309"/>
          </a:xfrm>
        </p:spPr>
        <p:txBody>
          <a:bodyPr/>
          <a:lstStyle/>
          <a:p>
            <a:r>
              <a:rPr lang="bg-BG" noProof="0" dirty="0">
                <a:solidFill>
                  <a:srgbClr val="92D050"/>
                </a:solidFill>
              </a:rPr>
              <a:t>4</a:t>
            </a:r>
          </a:p>
        </p:txBody>
      </p:sp>
      <p:sp>
        <p:nvSpPr>
          <p:cNvPr id="16" name="Текстов контейнер 15">
            <a:extLst>
              <a:ext uri="{FF2B5EF4-FFF2-40B4-BE49-F238E27FC236}">
                <a16:creationId xmlns:a16="http://schemas.microsoft.com/office/drawing/2014/main" id="{23BC4847-5B74-F363-AD87-7FA8A5550AA5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8880237" y="2477644"/>
            <a:ext cx="3176495" cy="523309"/>
          </a:xfrm>
        </p:spPr>
        <p:txBody>
          <a:bodyPr/>
          <a:lstStyle/>
          <a:p>
            <a:r>
              <a:rPr lang="bg-BG" noProof="0" dirty="0"/>
              <a:t>Електрическа схема</a:t>
            </a:r>
          </a:p>
        </p:txBody>
      </p:sp>
      <p:sp>
        <p:nvSpPr>
          <p:cNvPr id="17" name="Текстов контейнер 16">
            <a:extLst>
              <a:ext uri="{FF2B5EF4-FFF2-40B4-BE49-F238E27FC236}">
                <a16:creationId xmlns:a16="http://schemas.microsoft.com/office/drawing/2014/main" id="{B70C0459-0BE4-72CF-86C6-2B2AE9D8F286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9956311" y="1756766"/>
            <a:ext cx="1024347" cy="523309"/>
          </a:xfrm>
        </p:spPr>
        <p:txBody>
          <a:bodyPr/>
          <a:lstStyle/>
          <a:p>
            <a:r>
              <a:rPr lang="bg-BG" noProof="0" dirty="0">
                <a:solidFill>
                  <a:srgbClr val="92D050"/>
                </a:solidFill>
              </a:rPr>
              <a:t>3</a:t>
            </a:r>
          </a:p>
        </p:txBody>
      </p:sp>
      <p:sp>
        <p:nvSpPr>
          <p:cNvPr id="19" name="Текстов контейнер 18">
            <a:extLst>
              <a:ext uri="{FF2B5EF4-FFF2-40B4-BE49-F238E27FC236}">
                <a16:creationId xmlns:a16="http://schemas.microsoft.com/office/drawing/2014/main" id="{C233BD09-5381-F0A5-3AEF-3A55C8E2949F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270549" y="5927904"/>
            <a:ext cx="3326391" cy="523309"/>
          </a:xfrm>
        </p:spPr>
        <p:txBody>
          <a:bodyPr/>
          <a:lstStyle/>
          <a:p>
            <a:r>
              <a:rPr lang="bg-BG" noProof="0" dirty="0"/>
              <a:t>Видео показващо функционалността</a:t>
            </a:r>
          </a:p>
        </p:txBody>
      </p:sp>
      <p:sp>
        <p:nvSpPr>
          <p:cNvPr id="20" name="Текстов контейнер 19">
            <a:extLst>
              <a:ext uri="{FF2B5EF4-FFF2-40B4-BE49-F238E27FC236}">
                <a16:creationId xmlns:a16="http://schemas.microsoft.com/office/drawing/2014/main" id="{343A9B44-C673-5BE4-0386-1EEA8C403D62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496522" y="5193902"/>
            <a:ext cx="1024347" cy="523309"/>
          </a:xfrm>
        </p:spPr>
        <p:txBody>
          <a:bodyPr/>
          <a:lstStyle/>
          <a:p>
            <a:r>
              <a:rPr lang="bg-BG" noProof="0" dirty="0">
                <a:solidFill>
                  <a:srgbClr val="92D050"/>
                </a:solidFill>
              </a:rPr>
              <a:t>6</a:t>
            </a:r>
          </a:p>
        </p:txBody>
      </p:sp>
      <p:sp>
        <p:nvSpPr>
          <p:cNvPr id="23" name="Текстов контейнер 18">
            <a:extLst>
              <a:ext uri="{FF2B5EF4-FFF2-40B4-BE49-F238E27FC236}">
                <a16:creationId xmlns:a16="http://schemas.microsoft.com/office/drawing/2014/main" id="{81920E12-A11E-A5A4-DC4B-068C64789D22}"/>
              </a:ext>
            </a:extLst>
          </p:cNvPr>
          <p:cNvSpPr txBox="1">
            <a:spLocks/>
          </p:cNvSpPr>
          <p:nvPr/>
        </p:nvSpPr>
        <p:spPr>
          <a:xfrm>
            <a:off x="8776320" y="5095008"/>
            <a:ext cx="3176495" cy="523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67" kern="1200">
                <a:solidFill>
                  <a:schemeClr val="bg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noProof="0" dirty="0"/>
              <a:t>Заключение</a:t>
            </a:r>
          </a:p>
        </p:txBody>
      </p:sp>
      <p:sp>
        <p:nvSpPr>
          <p:cNvPr id="24" name="Текстов контейнер 19">
            <a:extLst>
              <a:ext uri="{FF2B5EF4-FFF2-40B4-BE49-F238E27FC236}">
                <a16:creationId xmlns:a16="http://schemas.microsoft.com/office/drawing/2014/main" id="{A7EDA661-804F-7FE0-0245-E4842D01ECB6}"/>
              </a:ext>
            </a:extLst>
          </p:cNvPr>
          <p:cNvSpPr txBox="1">
            <a:spLocks/>
          </p:cNvSpPr>
          <p:nvPr/>
        </p:nvSpPr>
        <p:spPr>
          <a:xfrm>
            <a:off x="9852397" y="4361006"/>
            <a:ext cx="1024347" cy="523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333" kern="1200">
                <a:solidFill>
                  <a:schemeClr val="tx1"/>
                </a:solidFill>
                <a:latin typeface="Space Mono" panose="02000509040000020004" pitchFamily="49" charset="0"/>
                <a:ea typeface="Roboto" panose="02000000000000000000" pitchFamily="2" charset="0"/>
                <a:cs typeface="Raleway" pitchFamily="2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noProof="0" dirty="0">
                <a:solidFill>
                  <a:srgbClr val="92D05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9761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E455FF1-E5AE-98B8-5507-6FB4AEC91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97858"/>
            <a:ext cx="4472040" cy="2067233"/>
          </a:xfrm>
        </p:spPr>
        <p:txBody>
          <a:bodyPr anchor="b">
            <a:normAutofit/>
          </a:bodyPr>
          <a:lstStyle/>
          <a:p>
            <a:r>
              <a:rPr lang="bg-BG" noProof="0" dirty="0"/>
              <a:t>Описание на проекта</a:t>
            </a:r>
          </a:p>
        </p:txBody>
      </p:sp>
      <p:pic>
        <p:nvPicPr>
          <p:cNvPr id="1026" name="Picture 2" descr="The Importance of Sonar in Modern Warfare">
            <a:extLst>
              <a:ext uri="{FF2B5EF4-FFF2-40B4-BE49-F238E27FC236}">
                <a16:creationId xmlns:a16="http://schemas.microsoft.com/office/drawing/2014/main" id="{16FBA859-3208-C08F-C35C-EA425467940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1" r="20391"/>
          <a:stretch/>
        </p:blipFill>
        <p:spPr bwMode="auto">
          <a:xfrm>
            <a:off x="6096011" y="992188"/>
            <a:ext cx="5130777" cy="4873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D3DAA6B-007D-B254-BB26-6FA819698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5200" y="3617651"/>
            <a:ext cx="4472040" cy="1495123"/>
          </a:xfrm>
        </p:spPr>
        <p:txBody>
          <a:bodyPr>
            <a:normAutofit/>
          </a:bodyPr>
          <a:lstStyle/>
          <a:p>
            <a:r>
              <a:rPr lang="bg-BG" sz="1500" noProof="0" dirty="0"/>
              <a:t>Проектът представлява ултразвуков сонар, реализиран с Arduino, сервомотор, ултразвуков сензор и LCD дисплей.</a:t>
            </a:r>
            <a:br>
              <a:rPr lang="bg-BG" sz="1500" noProof="0" dirty="0"/>
            </a:br>
            <a:r>
              <a:rPr lang="bg-BG" sz="1500" noProof="0" dirty="0"/>
              <a:t>Системата сканира в 180° и показва разстоянията до обекти, като издава звуков сигнал при наличие на обект в близост.</a:t>
            </a:r>
          </a:p>
        </p:txBody>
      </p:sp>
    </p:spTree>
    <p:extLst>
      <p:ext uri="{BB962C8B-B14F-4D97-AF65-F5344CB8AC3E}">
        <p14:creationId xmlns:p14="http://schemas.microsoft.com/office/powerpoint/2010/main" val="382132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AD9A896-893B-EC0A-4A30-13D176D9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736600"/>
            <a:ext cx="10261600" cy="954088"/>
          </a:xfrm>
        </p:spPr>
        <p:txBody>
          <a:bodyPr anchor="ctr">
            <a:normAutofit/>
          </a:bodyPr>
          <a:lstStyle/>
          <a:p>
            <a:r>
              <a:rPr lang="bg-BG" noProof="0" dirty="0"/>
              <a:t>Блокова схема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18AF358C-113E-FC22-AFD3-959B4DD1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0" y="1825626"/>
            <a:ext cx="5035550" cy="4295775"/>
          </a:xfrm>
        </p:spPr>
        <p:txBody>
          <a:bodyPr>
            <a:normAutofit/>
          </a:bodyPr>
          <a:lstStyle/>
          <a:p>
            <a:r>
              <a:rPr lang="bg-BG" noProof="0" dirty="0"/>
              <a:t>– Изобразява връзките между компонентите:</a:t>
            </a:r>
          </a:p>
          <a:p>
            <a:r>
              <a:rPr lang="bg-BG" noProof="0" dirty="0"/>
              <a:t>Arduino</a:t>
            </a:r>
          </a:p>
          <a:p>
            <a:r>
              <a:rPr lang="bg-BG" noProof="0" dirty="0"/>
              <a:t>Сензор</a:t>
            </a:r>
          </a:p>
          <a:p>
            <a:r>
              <a:rPr lang="bg-BG" noProof="0" dirty="0"/>
              <a:t>Серво</a:t>
            </a:r>
          </a:p>
          <a:p>
            <a:r>
              <a:rPr lang="bg-BG" noProof="0" dirty="0"/>
              <a:t>LCD дисплей</a:t>
            </a:r>
          </a:p>
          <a:p>
            <a:r>
              <a:rPr lang="bg-BG" noProof="0" dirty="0"/>
              <a:t>Бъзер</a:t>
            </a:r>
          </a:p>
        </p:txBody>
      </p:sp>
      <p:pic>
        <p:nvPicPr>
          <p:cNvPr id="6" name="Контейнер за картина 5" descr="Картина, която съдържа текст, екранна снимка, диаграма,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EC7E56E1-4493-E311-2151-A740D05D225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6" t="2473" r="26007" b="4023"/>
          <a:stretch>
            <a:fillRect/>
          </a:stretch>
        </p:blipFill>
        <p:spPr>
          <a:xfrm>
            <a:off x="1678074" y="1690688"/>
            <a:ext cx="4322675" cy="4016776"/>
          </a:xfrm>
          <a:noFill/>
        </p:spPr>
      </p:pic>
    </p:spTree>
    <p:extLst>
      <p:ext uri="{BB962C8B-B14F-4D97-AF65-F5344CB8AC3E}">
        <p14:creationId xmlns:p14="http://schemas.microsoft.com/office/powerpoint/2010/main" val="218713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7E00BBC-1564-7F36-050A-B12FB979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664" y="259555"/>
            <a:ext cx="10261600" cy="954088"/>
          </a:xfrm>
        </p:spPr>
        <p:txBody>
          <a:bodyPr anchor="ctr">
            <a:normAutofit/>
          </a:bodyPr>
          <a:lstStyle/>
          <a:p>
            <a:r>
              <a:rPr lang="bg-BG" noProof="0" dirty="0"/>
              <a:t>Електрическа схема</a:t>
            </a:r>
          </a:p>
        </p:txBody>
      </p:sp>
      <p:sp>
        <p:nvSpPr>
          <p:cNvPr id="5" name="Текстов контейнер 3">
            <a:extLst>
              <a:ext uri="{FF2B5EF4-FFF2-40B4-BE49-F238E27FC236}">
                <a16:creationId xmlns:a16="http://schemas.microsoft.com/office/drawing/2014/main" id="{5EED39A9-7FFB-FF45-478C-A80478511AAF}"/>
              </a:ext>
            </a:extLst>
          </p:cNvPr>
          <p:cNvSpPr txBox="1">
            <a:spLocks/>
          </p:cNvSpPr>
          <p:nvPr/>
        </p:nvSpPr>
        <p:spPr>
          <a:xfrm>
            <a:off x="995515" y="1610418"/>
            <a:ext cx="5035550" cy="3631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400" b="1" kern="1200" noProof="0" dirty="0"/>
              <a:t>Захранване (5V и GND):</a:t>
            </a:r>
            <a:br>
              <a:rPr lang="bg-BG" sz="1400" kern="1200" noProof="0" dirty="0"/>
            </a:br>
            <a:r>
              <a:rPr lang="bg-BG" sz="1400" kern="1200" noProof="0" dirty="0"/>
              <a:t>Всички компоненти се захранват от Arduino. Споделената маса (GND) е задължителна за правилна работа.</a:t>
            </a:r>
          </a:p>
          <a:p>
            <a:r>
              <a:rPr lang="bg-BG" sz="1400" b="1" kern="1200" noProof="0" dirty="0"/>
              <a:t>HC-SR04 (ултразвуков сензор):</a:t>
            </a:r>
            <a:br>
              <a:rPr lang="bg-BG" sz="1400" kern="1200" noProof="0" dirty="0"/>
            </a:br>
            <a:r>
              <a:rPr lang="bg-BG" sz="1400" kern="1200" noProof="0" dirty="0" err="1"/>
              <a:t>Trig</a:t>
            </a:r>
            <a:r>
              <a:rPr lang="bg-BG" sz="1400" kern="1200" noProof="0" dirty="0"/>
              <a:t> подава сигнал, </a:t>
            </a:r>
            <a:r>
              <a:rPr lang="bg-BG" sz="1400" kern="1200" noProof="0" dirty="0" err="1"/>
              <a:t>Echo</a:t>
            </a:r>
            <a:r>
              <a:rPr lang="bg-BG" sz="1400" kern="1200" noProof="0" dirty="0"/>
              <a:t> връща импулс, чрез който се измерва разстояние.</a:t>
            </a:r>
          </a:p>
          <a:p>
            <a:r>
              <a:rPr lang="bg-BG" sz="1400" b="1" kern="1200" noProof="0" dirty="0"/>
              <a:t>Сервомотор:</a:t>
            </a:r>
            <a:br>
              <a:rPr lang="bg-BG" sz="1400" kern="1200" noProof="0" dirty="0"/>
            </a:br>
            <a:r>
              <a:rPr lang="bg-BG" sz="1400" kern="1200" noProof="0" dirty="0"/>
              <a:t>Получава PWM сигнал от Arduino и върти сензора от 15° до 165° (в </a:t>
            </a:r>
            <a:r>
              <a:rPr lang="bg-BG" sz="1400" kern="1200" noProof="0" dirty="0" err="1"/>
              <a:t>auto</a:t>
            </a:r>
            <a:r>
              <a:rPr lang="bg-BG" sz="1400" kern="1200" noProof="0" dirty="0"/>
              <a:t>) и </a:t>
            </a:r>
            <a:r>
              <a:rPr lang="bg-BG" sz="1400" noProof="0" dirty="0"/>
              <a:t>от 0° до 180° - ръчно.</a:t>
            </a:r>
            <a:endParaRPr lang="bg-BG" sz="1400" kern="1200" noProof="0" dirty="0"/>
          </a:p>
          <a:p>
            <a:r>
              <a:rPr lang="bg-BG" sz="1400" b="1" kern="1200" noProof="0" dirty="0"/>
              <a:t>LCD дисплей:</a:t>
            </a:r>
            <a:br>
              <a:rPr lang="bg-BG" sz="1400" kern="1200" noProof="0" dirty="0"/>
            </a:br>
            <a:r>
              <a:rPr lang="bg-BG" sz="1400" kern="1200" noProof="0" dirty="0"/>
              <a:t>Показва измереното разстояние и ъгъл на сканиране. Свързан чрез паралелен или I2C интерфейс.</a:t>
            </a:r>
          </a:p>
          <a:p>
            <a:r>
              <a:rPr lang="bg-BG" sz="1400" b="1" kern="1200" noProof="0" dirty="0"/>
              <a:t>Бъзер:</a:t>
            </a:r>
            <a:br>
              <a:rPr lang="bg-BG" sz="1400" kern="1200" noProof="0" dirty="0"/>
            </a:br>
            <a:r>
              <a:rPr lang="bg-BG" sz="1400" kern="1200" noProof="0" dirty="0"/>
              <a:t>Издава звук, ако обект се намира под определено разстояние (напр. 15 см).</a:t>
            </a:r>
          </a:p>
        </p:txBody>
      </p:sp>
      <p:pic>
        <p:nvPicPr>
          <p:cNvPr id="7" name="Контейнер за картина 6" descr="Картина, която съдържа текст, диаграма, Паралелен, Пла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9B433336-5C69-6C49-FC9B-278037C055B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2596" t="3506" r="2610" b="3793"/>
          <a:stretch>
            <a:fillRect/>
          </a:stretch>
        </p:blipFill>
        <p:spPr>
          <a:xfrm>
            <a:off x="6663197" y="1213643"/>
            <a:ext cx="5106015" cy="3982065"/>
          </a:xfrm>
          <a:noFill/>
        </p:spPr>
      </p:pic>
      <p:sp>
        <p:nvSpPr>
          <p:cNvPr id="10" name="Текстов контейнер 3">
            <a:extLst>
              <a:ext uri="{FF2B5EF4-FFF2-40B4-BE49-F238E27FC236}">
                <a16:creationId xmlns:a16="http://schemas.microsoft.com/office/drawing/2014/main" id="{580F4C5F-DDA7-368A-403C-5547E9FEF038}"/>
              </a:ext>
            </a:extLst>
          </p:cNvPr>
          <p:cNvSpPr txBox="1">
            <a:spLocks/>
          </p:cNvSpPr>
          <p:nvPr/>
        </p:nvSpPr>
        <p:spPr>
          <a:xfrm>
            <a:off x="1003709" y="5484658"/>
            <a:ext cx="10184581" cy="121372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noProof="0" dirty="0"/>
              <a:t>Ултразвуковият сензор е свързан към цифрови пинове за измерване на разстояние. Сервомоторът се управлява от Arduino за сканиране под ъгъл. LCD дисплеят показва резултатите, а бъзерът издава звук при засичане на обект в близост. Всички компоненти се захранват от Arduino.</a:t>
            </a:r>
          </a:p>
        </p:txBody>
      </p:sp>
    </p:spTree>
    <p:extLst>
      <p:ext uri="{BB962C8B-B14F-4D97-AF65-F5344CB8AC3E}">
        <p14:creationId xmlns:p14="http://schemas.microsoft.com/office/powerpoint/2010/main" val="222278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73BD8F2-9BAD-B8E6-234A-306F3302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Списък на съставните части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6512D2D1-DAA2-9AA8-84A5-C2684ECC5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bg-BG" b="1" noProof="0" dirty="0"/>
              <a:t>Компоненти:</a:t>
            </a:r>
            <a:endParaRPr lang="bg-BG" noProof="0" dirty="0"/>
          </a:p>
          <a:p>
            <a:r>
              <a:rPr lang="bg-BG" noProof="0" dirty="0"/>
              <a:t>Arduino Uno</a:t>
            </a:r>
          </a:p>
          <a:p>
            <a:r>
              <a:rPr lang="bg-BG" noProof="0" dirty="0"/>
              <a:t>HC-SR04 (ултразвуков сензор)</a:t>
            </a:r>
          </a:p>
          <a:p>
            <a:r>
              <a:rPr lang="bg-BG" noProof="0" dirty="0"/>
              <a:t>Сервомотор</a:t>
            </a:r>
          </a:p>
          <a:p>
            <a:r>
              <a:rPr lang="bg-BG" noProof="0" dirty="0"/>
              <a:t>LCD дисплей (16x2)</a:t>
            </a:r>
          </a:p>
          <a:p>
            <a:r>
              <a:rPr lang="bg-BG" noProof="0" dirty="0"/>
              <a:t>Бъзер</a:t>
            </a:r>
          </a:p>
          <a:p>
            <a:r>
              <a:rPr lang="bg-BG" noProof="0" dirty="0"/>
              <a:t>Свързващи елементи (кабели, резистори, breadboard)</a:t>
            </a:r>
          </a:p>
          <a:p>
            <a:r>
              <a:rPr lang="bg-BG" noProof="0" dirty="0"/>
              <a:t>Захранване (USB или външно)</a:t>
            </a: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4A8AC493-1114-A541-5006-5224D36A4E9A}"/>
              </a:ext>
            </a:extLst>
          </p:cNvPr>
          <p:cNvSpPr txBox="1"/>
          <p:nvPr/>
        </p:nvSpPr>
        <p:spPr>
          <a:xfrm>
            <a:off x="8289566" y="736600"/>
            <a:ext cx="264487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       [LCD 16x2 Display]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+----------------+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|      [ ]  [ ]      |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|      [ ]  [ ]      |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+----------------+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  [Buzzer]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 ___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/      \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|        |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  \___/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  [Jumper Wires &amp; Breadboard]</a:t>
            </a:r>
          </a:p>
          <a:p>
            <a:r>
              <a:rPr lang="en-US" sz="1600" dirty="0">
                <a:solidFill>
                  <a:schemeClr val="bg1"/>
                </a:solidFill>
              </a:rPr>
              <a:t> +-----------------------------------+</a:t>
            </a:r>
          </a:p>
          <a:p>
            <a:r>
              <a:rPr lang="en-US" sz="1600" dirty="0">
                <a:solidFill>
                  <a:schemeClr val="bg1"/>
                </a:solidFill>
              </a:rPr>
              <a:t> |  o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  |</a:t>
            </a:r>
          </a:p>
          <a:p>
            <a:r>
              <a:rPr lang="en-US" sz="1600" dirty="0">
                <a:solidFill>
                  <a:schemeClr val="bg1"/>
                </a:solidFill>
              </a:rPr>
              <a:t> |  o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</a:t>
            </a:r>
            <a:r>
              <a:rPr lang="en-US" sz="1600" dirty="0">
                <a:solidFill>
                  <a:schemeClr val="bg1"/>
                </a:solidFill>
              </a:rPr>
              <a:t>   |</a:t>
            </a:r>
          </a:p>
          <a:p>
            <a:r>
              <a:rPr lang="en-US" sz="1600" dirty="0">
                <a:solidFill>
                  <a:schemeClr val="bg1"/>
                </a:solidFill>
              </a:rPr>
              <a:t> +-----------------------------------+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  [Resistors]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--/\/\/\--</a:t>
            </a:r>
            <a:endParaRPr lang="bg-BG" sz="1600" dirty="0">
              <a:solidFill>
                <a:schemeClr val="bg1"/>
              </a:solidFill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E2D5F511-F02F-5D8C-A5E6-7D9DB2C89DF1}"/>
              </a:ext>
            </a:extLst>
          </p:cNvPr>
          <p:cNvSpPr txBox="1"/>
          <p:nvPr/>
        </p:nvSpPr>
        <p:spPr>
          <a:xfrm>
            <a:off x="4897437" y="197346"/>
            <a:ext cx="296934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      +----------------------------+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|        Arduino Uno       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|  +----------------------+  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|  |                              |  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|  |       </a:t>
            </a:r>
            <a:r>
              <a:rPr lang="en-US" sz="1800" dirty="0" err="1">
                <a:solidFill>
                  <a:schemeClr val="bg1"/>
                </a:solidFill>
              </a:rPr>
              <a:t>ATmega</a:t>
            </a:r>
            <a:r>
              <a:rPr lang="en-US" sz="1800" dirty="0">
                <a:solidFill>
                  <a:schemeClr val="bg1"/>
                </a:solidFill>
              </a:rPr>
              <a:t>         |  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|  | Microcontroller |  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|  +------------------+   |  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+----------------------------+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[HC-SR04 Sensor]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  __________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 |         	     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 |      Trig     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 |_________|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 |         	     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 |      Echo     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 |_________|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        [Servo Motor (SG90)]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  __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 /    \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|  () |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 \__/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1762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EA93210-B546-8245-97DE-35825D94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736600"/>
            <a:ext cx="10261600" cy="954088"/>
          </a:xfrm>
        </p:spPr>
        <p:txBody>
          <a:bodyPr anchor="ctr">
            <a:normAutofit/>
          </a:bodyPr>
          <a:lstStyle/>
          <a:p>
            <a:r>
              <a:rPr lang="bg-BG" noProof="0" dirty="0"/>
              <a:t>Функционалност на кода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DD23338D-10EE-BC95-8FC6-5B1BAAC11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690689"/>
            <a:ext cx="7049770" cy="4430712"/>
          </a:xfrm>
        </p:spPr>
        <p:txBody>
          <a:bodyPr>
            <a:normAutofit/>
          </a:bodyPr>
          <a:lstStyle/>
          <a:p>
            <a:r>
              <a:rPr lang="bg-BG" noProof="0" dirty="0"/>
              <a:t>В режим "Автоматично" (стейт 0), системата сканира околната среда чрез въртене на серво мотора и измерва разстоянията, като активира предупредителни сигнали при наличие на обекти на определени разстояния. В режим "Ръчен" (стейт 1), потребителят може да контролира позицията на серво мотора чрез потенциометър и да получава звукови сигнали при близки обекти. В системата са включени цветни LED светлини, които променят цвета си според разстоянието до обекта, и мелодии за обратна връзка. Функциите за проверка на бутона позволяват превключване между режимите и активират звукови сигнали при промяна. Кодът използва ултразвуковия сензор за измерване на разстояния и съответно активира аларми и визуални индикатори за защита.</a:t>
            </a:r>
          </a:p>
        </p:txBody>
      </p:sp>
      <p:pic>
        <p:nvPicPr>
          <p:cNvPr id="6" name="Контейнер за картина 5" descr="Картина, която съдържа текст, екранна снимка, Шриф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B93BC8AB-025E-B0F6-56B9-6D6A2512D70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r="-4" b="7612"/>
          <a:stretch>
            <a:fillRect/>
          </a:stretch>
        </p:blipFill>
        <p:spPr>
          <a:xfrm>
            <a:off x="8205470" y="1690689"/>
            <a:ext cx="3021329" cy="4430712"/>
          </a:xfrm>
          <a:noFill/>
        </p:spPr>
      </p:pic>
    </p:spTree>
    <p:extLst>
      <p:ext uri="{BB962C8B-B14F-4D97-AF65-F5344CB8AC3E}">
        <p14:creationId xmlns:p14="http://schemas.microsoft.com/office/powerpoint/2010/main" val="187662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5771BC6-9CBF-33E5-7615-E048D3D7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736600"/>
            <a:ext cx="10261600" cy="954088"/>
          </a:xfrm>
        </p:spPr>
        <p:txBody>
          <a:bodyPr anchor="ctr">
            <a:normAutofit/>
          </a:bodyPr>
          <a:lstStyle/>
          <a:p>
            <a:r>
              <a:rPr lang="bg-BG" dirty="0"/>
              <a:t>Видео показващо функционалността</a:t>
            </a:r>
          </a:p>
        </p:txBody>
      </p:sp>
      <p:pic>
        <p:nvPicPr>
          <p:cNvPr id="3" name="Showcase of sonar">
            <a:hlinkClick r:id="" action="ppaction://media"/>
            <a:extLst>
              <a:ext uri="{FF2B5EF4-FFF2-40B4-BE49-F238E27FC236}">
                <a16:creationId xmlns:a16="http://schemas.microsoft.com/office/drawing/2014/main" id="{41067D46-54B3-2174-67BA-A5D98F9E9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0544" y="1825626"/>
            <a:ext cx="7470912" cy="4295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217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 descr="Multicolored wires graphic">
            <a:extLst>
              <a:ext uri="{FF2B5EF4-FFF2-40B4-BE49-F238E27FC236}">
                <a16:creationId xmlns:a16="http://schemas.microsoft.com/office/drawing/2014/main" id="{8C4B680E-00A3-CE21-D8A3-ED24413F18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5" b="-6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53ADC0B-B164-5C1F-9C44-FDD6651D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Заключение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A7922931-0576-F03F-C6AA-916D9A6EE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bg-BG" noProof="0"/>
              <a:t>Проектът демонстрира работа на вградена система с реално приложение.</a:t>
            </a:r>
            <a:br>
              <a:rPr lang="bg-BG" noProof="0"/>
            </a:br>
            <a:r>
              <a:rPr lang="bg-BG" noProof="0" dirty="0"/>
              <a:t>Използвани са леснодостъпни компоненти и са изпълнени всички изисквания.</a:t>
            </a:r>
            <a:br>
              <a:rPr lang="bg-BG" noProof="0" dirty="0"/>
            </a:br>
            <a:r>
              <a:rPr lang="bg-BG" noProof="0" dirty="0"/>
              <a:t>Сонарът е подходящ за системи за сигурност, автономни роботи и други интелигентни устройства.</a:t>
            </a:r>
          </a:p>
        </p:txBody>
      </p:sp>
      <p:pic>
        <p:nvPicPr>
          <p:cNvPr id="8" name="Картина 7" descr="Multicolored wires graphic">
            <a:extLst>
              <a:ext uri="{FF2B5EF4-FFF2-40B4-BE49-F238E27FC236}">
                <a16:creationId xmlns:a16="http://schemas.microsoft.com/office/drawing/2014/main" id="{507D7B20-AFEE-9E46-E7C5-9C9B0723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2392" r="1" b="-626"/>
          <a:stretch>
            <a:fillRect/>
          </a:stretch>
        </p:blipFill>
        <p:spPr>
          <a:xfrm>
            <a:off x="0" y="4945626"/>
            <a:ext cx="12192000" cy="19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10978"/>
      </p:ext>
    </p:extLst>
  </p:cSld>
  <p:clrMapOvr>
    <a:masterClrMapping/>
  </p:clrMapOvr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Тема н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н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animated-it-services-project-proposal</Template>
  <TotalTime>100</TotalTime>
  <Words>624</Words>
  <Application>Microsoft Office PowerPoint</Application>
  <PresentationFormat>Широк екран</PresentationFormat>
  <Paragraphs>90</Paragraphs>
  <Slides>10</Slides>
  <Notes>0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9" baseType="lpstr">
      <vt:lpstr>Arial</vt:lpstr>
      <vt:lpstr>Calibri</vt:lpstr>
      <vt:lpstr>Proxima Nova</vt:lpstr>
      <vt:lpstr>Proxima Nova Rg</vt:lpstr>
      <vt:lpstr>Raleway</vt:lpstr>
      <vt:lpstr>Roboto</vt:lpstr>
      <vt:lpstr>Space Mono</vt:lpstr>
      <vt:lpstr>Animated IT Services Project Proposal by Slidesgo</vt:lpstr>
      <vt:lpstr>Slidesgo Final Pages</vt:lpstr>
      <vt:lpstr>Ардуино Сонар</vt:lpstr>
      <vt:lpstr>Съдържание</vt:lpstr>
      <vt:lpstr>Описание на проекта</vt:lpstr>
      <vt:lpstr>Блокова схема</vt:lpstr>
      <vt:lpstr>Електрическа схема</vt:lpstr>
      <vt:lpstr>Списък на съставните части</vt:lpstr>
      <vt:lpstr>Функционалност на кода</vt:lpstr>
      <vt:lpstr>Видео показващо функционалността</vt:lpstr>
      <vt:lpstr>Заключение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Денис Ангелов</dc:creator>
  <cp:lastModifiedBy>Денис Ангелов</cp:lastModifiedBy>
  <cp:revision>2</cp:revision>
  <dcterms:created xsi:type="dcterms:W3CDTF">2025-06-21T10:47:11Z</dcterms:created>
  <dcterms:modified xsi:type="dcterms:W3CDTF">2025-06-21T12:28:52Z</dcterms:modified>
</cp:coreProperties>
</file>